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9" r:id="rId1"/>
  </p:sldMasterIdLst>
  <p:sldIdLst>
    <p:sldId id="264" r:id="rId2"/>
    <p:sldId id="258" r:id="rId3"/>
    <p:sldId id="262" r:id="rId4"/>
    <p:sldId id="265" r:id="rId5"/>
    <p:sldId id="266" r:id="rId6"/>
    <p:sldId id="267" r:id="rId7"/>
    <p:sldId id="268" r:id="rId8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87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492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73610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653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70257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510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536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86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47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8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84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08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42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30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10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34FF-F4E1-47C5-9CA5-30A81DDE2BE4}" type="datetimeFigureOut">
              <a:rPr lang="en-US" smtClean="0"/>
              <a:t>12/11/24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3561BA9-CDCF-4958-B8AB-66F3BF063E1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3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  <p:sldLayoutId id="2147483674" r:id="rId15"/>
    <p:sldLayoutId id="214748367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968FAF3A-8E7C-7C63-A995-6CC532378188}"/>
              </a:ext>
            </a:extLst>
          </p:cNvPr>
          <p:cNvSpPr txBox="1"/>
          <p:nvPr/>
        </p:nvSpPr>
        <p:spPr>
          <a:xfrm>
            <a:off x="1459149" y="2383277"/>
            <a:ext cx="671208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nl-NL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erziene visie</a:t>
            </a:r>
          </a:p>
          <a:p>
            <a:r>
              <a:rPr lang="nl-NL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Samenwerken aan gezonde vitale toekomst van de PKN Castricum</a:t>
            </a:r>
          </a:p>
          <a:p>
            <a:endParaRPr lang="nl-NL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nl-NL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 n</a:t>
            </a:r>
            <a:r>
              <a:rPr lang="nl-NL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ovember 2024 </a:t>
            </a:r>
          </a:p>
          <a:p>
            <a:pPr algn="ctr"/>
            <a:r>
              <a:rPr lang="nl-N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Arnold Faber en Toon Mans </a:t>
            </a:r>
          </a:p>
          <a:p>
            <a:pPr algn="ctr"/>
            <a:endParaRPr lang="nl-NL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46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ADEDED6-7243-532B-B664-E710126FA0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b="1" dirty="0"/>
              <a:t>Aanleiding </a:t>
            </a:r>
          </a:p>
          <a:p>
            <a:endParaRPr lang="nl-NL" dirty="0"/>
          </a:p>
          <a:p>
            <a:r>
              <a:rPr lang="nl-NL" dirty="0"/>
              <a:t>- bestaande visie ‘Naar een nieuwe toekomst van de PKC’ loopt eind dit jaar </a:t>
            </a:r>
          </a:p>
          <a:p>
            <a:pPr marL="0" indent="0">
              <a:buNone/>
            </a:pPr>
            <a:r>
              <a:rPr lang="nl-NL" dirty="0"/>
              <a:t>       af</a:t>
            </a:r>
          </a:p>
          <a:p>
            <a:endParaRPr lang="nl-NL" dirty="0"/>
          </a:p>
          <a:p>
            <a:r>
              <a:rPr lang="nl-NL" dirty="0"/>
              <a:t>- actualisering is belangrijk gezien demografische ontwikkeling gemeente</a:t>
            </a:r>
          </a:p>
          <a:p>
            <a:endParaRPr lang="nl-NL" dirty="0"/>
          </a:p>
          <a:p>
            <a:r>
              <a:rPr lang="nl-NL" dirty="0"/>
              <a:t>- op deelterreinen is recentelijk aanvullend beleid gemaakt nl. pastoraat, </a:t>
            </a:r>
          </a:p>
          <a:p>
            <a:pPr marL="0" indent="0">
              <a:buNone/>
            </a:pPr>
            <a:r>
              <a:rPr lang="nl-NL" dirty="0"/>
              <a:t>        jeugd &amp; jongeren en vieringen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4BFE91-513B-62AE-0DB6-51CCF16C6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b="1" dirty="0"/>
              <a:t>Een stukje voorgeschiedenis</a:t>
            </a:r>
          </a:p>
          <a:p>
            <a:endParaRPr lang="nl-NL" dirty="0"/>
          </a:p>
          <a:p>
            <a:r>
              <a:rPr lang="nl-NL" dirty="0"/>
              <a:t>- Tijdens gemeenteberaad 27 juni is gemeente bijgepraat over resultaat  </a:t>
            </a:r>
          </a:p>
          <a:p>
            <a:pPr marL="0" indent="0">
              <a:buNone/>
            </a:pPr>
            <a:r>
              <a:rPr lang="nl-NL" dirty="0"/>
              <a:t>       beleidsplan 2021 en al in gesprek gegaan over aanpassingen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- Ook aangegeven dat er een uitdaging ligt omdat we te maken hebben met  </a:t>
            </a:r>
          </a:p>
          <a:p>
            <a:pPr marL="0" indent="0">
              <a:buNone/>
            </a:pPr>
            <a:r>
              <a:rPr lang="nl-NL" dirty="0"/>
              <a:t>        een ouder worden gemeente </a:t>
            </a:r>
          </a:p>
          <a:p>
            <a:endParaRPr lang="nl-NL" dirty="0"/>
          </a:p>
          <a:p>
            <a:r>
              <a:rPr lang="nl-NL" dirty="0"/>
              <a:t>- Tijdens KR dag op 13 juli is hier uitvoerig bij stilgestaan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4BFE91-513B-62AE-0DB6-51CCF16C6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1" dirty="0"/>
              <a:t>Waar staan we op dit moment?</a:t>
            </a:r>
          </a:p>
          <a:p>
            <a:endParaRPr lang="nl-NL" sz="2400" dirty="0"/>
          </a:p>
          <a:p>
            <a:r>
              <a:rPr lang="nl-NL" dirty="0"/>
              <a:t>- beleidsvisie 2021 is nog grotendeels actueel</a:t>
            </a:r>
          </a:p>
          <a:p>
            <a:r>
              <a:rPr lang="nl-NL" dirty="0"/>
              <a:t>- wel vragen twee nieuwe aspecten om extra aandacht:</a:t>
            </a:r>
          </a:p>
          <a:p>
            <a:pPr lvl="1"/>
            <a:r>
              <a:rPr lang="nl-NL" dirty="0"/>
              <a:t>A. hoe inspelen op toenemende vergrijzing </a:t>
            </a:r>
          </a:p>
          <a:p>
            <a:pPr lvl="1"/>
            <a:r>
              <a:rPr lang="nl-NL" dirty="0"/>
              <a:t>B. hoe houden we onze gemeente ook op langere termijn financieel gezond</a:t>
            </a:r>
          </a:p>
          <a:p>
            <a:pPr lvl="1"/>
            <a:endParaRPr lang="nl-NL" dirty="0"/>
          </a:p>
          <a:p>
            <a:r>
              <a:rPr lang="nl-NL" dirty="0"/>
              <a:t>Deze nieuw aspecten komen terug in nieuw visiepunt: “gezonde en vitale gemeente zijn”. Dat moet verder uitgewerkt worden. Daarvoor komt er een tijdelijk werkgroep. </a:t>
            </a:r>
          </a:p>
        </p:txBody>
      </p:sp>
    </p:spTree>
    <p:extLst>
      <p:ext uri="{BB962C8B-B14F-4D97-AF65-F5344CB8AC3E}">
        <p14:creationId xmlns:p14="http://schemas.microsoft.com/office/powerpoint/2010/main" val="2351346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4BFE91-513B-62AE-0DB6-51CCF16C6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b="1" dirty="0"/>
              <a:t>Welke punten willen we in deze werkgroep bespreken? </a:t>
            </a:r>
          </a:p>
          <a:p>
            <a:endParaRPr lang="nl-NL" sz="2400" dirty="0"/>
          </a:p>
          <a:p>
            <a:r>
              <a:rPr lang="nl-NL" dirty="0"/>
              <a:t>A. vrijwilligersbeleid (hoe dragen we optimaal zorg voor onze vrijwilligers) </a:t>
            </a:r>
          </a:p>
          <a:p>
            <a:r>
              <a:rPr lang="nl-NL" dirty="0"/>
              <a:t>B. Voor welke taken kunnen denken aan inhuur (wat wel, wat niet, waarom)</a:t>
            </a:r>
          </a:p>
          <a:p>
            <a:r>
              <a:rPr lang="nl-NL" dirty="0"/>
              <a:t>C. In hoeverre kan samengewerkt worden met PKN buurgemeenten</a:t>
            </a:r>
          </a:p>
          <a:p>
            <a:r>
              <a:rPr lang="nl-NL" dirty="0"/>
              <a:t>D. Hoe kijken we aan tegen prioritering van onze taken? </a:t>
            </a:r>
          </a:p>
          <a:p>
            <a:r>
              <a:rPr lang="nl-NL" dirty="0"/>
              <a:t>E. Hoe geven we duurzaam financieel beleid vorm? </a:t>
            </a:r>
          </a:p>
          <a:p>
            <a:endParaRPr lang="nl-NL" dirty="0"/>
          </a:p>
          <a:p>
            <a:r>
              <a:rPr lang="nl-NL" dirty="0"/>
              <a:t>De uitkomst wordt in een advies voorgelegd aan KR en gemeente.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36799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4BFE91-513B-62AE-0DB6-51CCF16C6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2400" b="1" dirty="0"/>
              <a:t>Welke vragen leggen we nu voor?</a:t>
            </a:r>
          </a:p>
          <a:p>
            <a:endParaRPr lang="nl-NL" sz="2400" dirty="0"/>
          </a:p>
          <a:p>
            <a:r>
              <a:rPr lang="nl-NL" dirty="0"/>
              <a:t>1. Kan de gemeente zich vinden in deze voorgestelde lijn?</a:t>
            </a:r>
          </a:p>
          <a:p>
            <a:endParaRPr lang="nl-NL" dirty="0"/>
          </a:p>
          <a:p>
            <a:r>
              <a:rPr lang="nl-NL" dirty="0"/>
              <a:t>2. Wat wordt er in deze aanpak toegejuicht of wat wordt gemist?</a:t>
            </a:r>
          </a:p>
          <a:p>
            <a:endParaRPr lang="nl-NL" dirty="0"/>
          </a:p>
          <a:p>
            <a:r>
              <a:rPr lang="nl-NL" dirty="0"/>
              <a:t>3. Zijn er gemeenteleden die zitting willen nemen in deze tijdelijke </a:t>
            </a:r>
          </a:p>
          <a:p>
            <a:pPr marL="0" indent="0">
              <a:buNone/>
            </a:pPr>
            <a:r>
              <a:rPr lang="nl-NL" dirty="0"/>
              <a:t>         werkgroep? -&gt; looptijd werkgroep 2,5 maand / advies maart 2025 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9787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4BFE91-513B-62AE-0DB6-51CCF16C6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pPr algn="ctr"/>
            <a:r>
              <a:rPr lang="nl-NL" sz="2800" b="1" dirty="0"/>
              <a:t>ZIJN ER NOG VRAGEN </a:t>
            </a:r>
          </a:p>
        </p:txBody>
      </p:sp>
    </p:spTree>
    <p:extLst>
      <p:ext uri="{BB962C8B-B14F-4D97-AF65-F5344CB8AC3E}">
        <p14:creationId xmlns:p14="http://schemas.microsoft.com/office/powerpoint/2010/main" val="414352328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336</Words>
  <Application>Microsoft Office PowerPoint</Application>
  <PresentationFormat>Breedbeeld</PresentationFormat>
  <Paragraphs>52</Paragraphs>
  <Slides>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8" baseType="lpstr">
      <vt:lpstr>Facet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KerkApp Castricum  van start</dc:title>
  <dc:creator>arnoldfaber</dc:creator>
  <cp:lastModifiedBy>Arnold Faber</cp:lastModifiedBy>
  <cp:revision>10</cp:revision>
  <dcterms:created xsi:type="dcterms:W3CDTF">2023-01-25T11:48:05Z</dcterms:created>
  <dcterms:modified xsi:type="dcterms:W3CDTF">2024-12-11T09:25:55Z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1033-3.1.1.5096</vt:lpwstr>
  </property>
</Properties>
</file>